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41703583_2880x1921.jpeg"/>
          <p:cNvSpPr/>
          <p:nvPr>
            <p:ph type="pic" idx="13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41703583_2880x1921.jpeg"/>
          <p:cNvSpPr/>
          <p:nvPr>
            <p:ph type="pic" idx="13"/>
          </p:nvPr>
        </p:nvSpPr>
        <p:spPr>
          <a:xfrm>
            <a:off x="1104900" y="127000"/>
            <a:ext cx="10795000" cy="7200415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5130800" y="419100"/>
            <a:ext cx="9262596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5800664" y="1714886"/>
            <a:ext cx="7997247" cy="7467215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13"/>
          </p:nvPr>
        </p:nvSpPr>
        <p:spPr>
          <a:xfrm>
            <a:off x="6007100" y="4356100"/>
            <a:ext cx="6870700" cy="4909486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>
            <a:off x="5918200" y="-304800"/>
            <a:ext cx="6451600" cy="64516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825500" y="419100"/>
            <a:ext cx="9258300" cy="8643492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oifesnotes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drienne Rich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Adrienne Rich</a:t>
            </a:r>
          </a:p>
        </p:txBody>
      </p:sp>
      <p:sp>
        <p:nvSpPr>
          <p:cNvPr id="120" name="Aunt Jennifer’s Tigers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Aunt Jennifer’s Tigers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www.aoifesnotes.com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854" t="0" r="0" b="0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</p:spPr>
      </p:pic>
      <p:sp>
        <p:nvSpPr>
          <p:cNvPr id="153" name="Se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Setting</a:t>
            </a:r>
          </a:p>
        </p:txBody>
      </p:sp>
      <p:sp>
        <p:nvSpPr>
          <p:cNvPr id="154" name="Contrast between dull gentility of drawing room and vibrant, wild, dangerous world of the jungl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indent="-312039" defTabSz="531622">
              <a:spcBef>
                <a:spcPts val="2900"/>
              </a:spcBef>
              <a:defRPr sz="2548"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defRPr>
            </a:pPr>
            <a:r>
              <a:t>Contrast between dull gentility of drawing room and vibrant, wild, dangerous world of the jungle </a:t>
            </a:r>
          </a:p>
          <a:p>
            <a:pPr marL="312039" indent="-312039" defTabSz="531622">
              <a:spcBef>
                <a:spcPts val="2900"/>
              </a:spcBef>
              <a:defRPr sz="2548"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defRPr>
            </a:pPr>
            <a:r>
              <a:t>Colours and verbs emphasise the difference between the two</a:t>
            </a:r>
          </a:p>
          <a:p>
            <a:pPr marL="312039" indent="-312039" defTabSz="531622">
              <a:spcBef>
                <a:spcPts val="2900"/>
              </a:spcBef>
              <a:defRPr sz="2548"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defRPr>
            </a:pPr>
            <a:r>
              <a:t>Aunt Jennifer lives in a drab world: the white needle contrasts with the bright golds and greens in the world she creates on the screen</a:t>
            </a:r>
          </a:p>
          <a:p>
            <a:pPr marL="312039" indent="-312039" defTabSz="531622">
              <a:spcBef>
                <a:spcPts val="2900"/>
              </a:spcBef>
              <a:defRPr sz="2548"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defRPr>
            </a:pPr>
            <a:r>
              <a:t>Aunt Jennifer seems pale and lifeless, pulling the ivory needle with her weak, white fingers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8939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</p:spPr>
      </p:pic>
      <p:sp>
        <p:nvSpPr>
          <p:cNvPr id="123" name="Background to the Po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Background to the Poem</a:t>
            </a:r>
          </a:p>
        </p:txBody>
      </p:sp>
      <p:sp>
        <p:nvSpPr>
          <p:cNvPr id="124" name="Written when Rich was a student at Radcliffe Colleg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indent="-312039" defTabSz="531622">
              <a:spcBef>
                <a:spcPts val="2900"/>
              </a:spcBef>
              <a:defRPr sz="2548"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defRPr>
            </a:pPr>
            <a:r>
              <a:t>Written when Rich was a student at Radcliffe College</a:t>
            </a:r>
          </a:p>
          <a:p>
            <a:pPr marL="312039" indent="-312039" defTabSz="531622">
              <a:spcBef>
                <a:spcPts val="2900"/>
              </a:spcBef>
              <a:defRPr sz="2548"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defRPr>
            </a:pPr>
            <a:r>
              <a:t>Published when she was twenty-one </a:t>
            </a:r>
          </a:p>
          <a:p>
            <a:pPr marL="312039" indent="-312039" defTabSz="531622">
              <a:spcBef>
                <a:spcPts val="2900"/>
              </a:spcBef>
              <a:defRPr sz="2548"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defRPr>
            </a:pPr>
            <a:r>
              <a:t>Part of her first collection, ‘A Change of World’</a:t>
            </a:r>
          </a:p>
          <a:p>
            <a:pPr marL="312039" indent="-312039" defTabSz="531622">
              <a:spcBef>
                <a:spcPts val="2900"/>
              </a:spcBef>
              <a:defRPr sz="2548"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defRPr>
            </a:pPr>
            <a:r>
              <a:t>Aunt Jennifer, the subject of the poem, is intended to be distinct from the poet</a:t>
            </a:r>
          </a:p>
          <a:p>
            <a:pPr marL="312039" indent="-312039" defTabSz="531622">
              <a:spcBef>
                <a:spcPts val="2900"/>
              </a:spcBef>
              <a:defRPr sz="2548"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defRPr>
            </a:pPr>
            <a:r>
              <a:t>No direct commentary on marriage, but instead uses clever symbolism to make the point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643" t="0" r="22643" b="0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</p:spPr>
      </p:pic>
      <p:sp>
        <p:nvSpPr>
          <p:cNvPr id="127" name="Fire Scree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Fire Screens</a:t>
            </a:r>
          </a:p>
        </p:txBody>
      </p:sp>
      <p:sp>
        <p:nvSpPr>
          <p:cNvPr id="128" name="Used to shelter people from intense heat if they sat near a fir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Used to shelter people from intense heat if they sat near a fire</a:t>
            </a:r>
          </a:p>
          <a:p>
            <a:pPr/>
            <a:r>
              <a:t>Also used to screen away an empty fireplace when not in use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irst Stanz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 Stanza</a:t>
            </a:r>
          </a:p>
        </p:txBody>
      </p:sp>
      <p:sp>
        <p:nvSpPr>
          <p:cNvPr id="131" name="The tigers are full of energy, strong, proud, carefree and unafraid…"/>
          <p:cNvSpPr txBox="1"/>
          <p:nvPr>
            <p:ph type="body" idx="1"/>
          </p:nvPr>
        </p:nvSpPr>
        <p:spPr>
          <a:xfrm>
            <a:off x="762000" y="2419350"/>
            <a:ext cx="11480800" cy="6362700"/>
          </a:xfrm>
          <a:prstGeom prst="rect">
            <a:avLst/>
          </a:prstGeom>
        </p:spPr>
        <p:txBody>
          <a:bodyPr/>
          <a:lstStyle/>
          <a:p>
            <a:pPr marL="34544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The tigers are full of energy, strong, proud, carefree and unafraid</a:t>
            </a:r>
          </a:p>
          <a:p>
            <a:pPr marL="34544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They ‘prance’ across the screen</a:t>
            </a:r>
          </a:p>
          <a:p>
            <a:pPr marL="34544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Their colour and energy contrast with the men who are hidden ‘beneath the tree’</a:t>
            </a:r>
          </a:p>
          <a:p>
            <a:pPr marL="34544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This is the tigers’ world </a:t>
            </a:r>
          </a:p>
          <a:p>
            <a:pPr marL="34544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The word ‘chivalric’ links the tigers to gallantry, dignity, power and strength: all positive aspects of male power</a:t>
            </a:r>
          </a:p>
          <a:p>
            <a:pPr marL="345440" indent="-345440" defTabSz="496570">
              <a:spcBef>
                <a:spcPts val="3500"/>
              </a:spcBef>
              <a:defRPr sz="2890">
                <a:effectLst>
                  <a:outerShdw sx="100000" sy="100000" kx="0" ky="0" algn="b" rotWithShape="0" blurRad="43180" dist="21590" dir="5400000">
                    <a:srgbClr val="000000"/>
                  </a:outerShdw>
                </a:effectLst>
              </a:defRPr>
            </a:pPr>
            <a:r>
              <a:t>All the figures in the tapestry are male: can Aunt Jennifer only imagine worlds in which men are in power?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931961" y="2374900"/>
            <a:ext cx="5033678" cy="6807200"/>
          </a:xfrm>
          <a:prstGeom prst="rect">
            <a:avLst/>
          </a:prstGeom>
        </p:spPr>
      </p:pic>
      <p:sp>
        <p:nvSpPr>
          <p:cNvPr id="134" name="Second Stanz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Second Stanza</a:t>
            </a:r>
          </a:p>
        </p:txBody>
      </p:sp>
      <p:sp>
        <p:nvSpPr>
          <p:cNvPr id="135" name="Focus is on Aunt Jennifer now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81177" indent="-281177" defTabSz="479044">
              <a:spcBef>
                <a:spcPts val="2600"/>
              </a:spcBef>
              <a:defRPr sz="2296">
                <a:effectLst>
                  <a:outerShdw sx="100000" sy="100000" kx="0" ky="0" algn="b" rotWithShape="0" blurRad="41656" dist="20828" dir="5400000">
                    <a:srgbClr val="000000"/>
                  </a:outerShdw>
                </a:effectLst>
              </a:defRPr>
            </a:pPr>
            <a:r>
              <a:t>Focus is on Aunt Jennifer now</a:t>
            </a:r>
          </a:p>
          <a:p>
            <a:pPr marL="281177" indent="-281177" defTabSz="479044">
              <a:spcBef>
                <a:spcPts val="2600"/>
              </a:spcBef>
              <a:defRPr sz="2296">
                <a:effectLst>
                  <a:outerShdw sx="100000" sy="100000" kx="0" ky="0" algn="b" rotWithShape="0" blurRad="41656" dist="20828" dir="5400000">
                    <a:srgbClr val="000000"/>
                  </a:outerShdw>
                </a:effectLst>
              </a:defRPr>
            </a:pPr>
            <a:r>
              <a:t>Power and energy of the first stanza vanishes</a:t>
            </a:r>
          </a:p>
          <a:p>
            <a:pPr marL="281177" indent="-281177" defTabSz="479044">
              <a:spcBef>
                <a:spcPts val="2600"/>
              </a:spcBef>
              <a:defRPr sz="2296">
                <a:effectLst>
                  <a:outerShdw sx="100000" sy="100000" kx="0" ky="0" algn="b" rotWithShape="0" blurRad="41656" dist="20828" dir="5400000">
                    <a:srgbClr val="000000"/>
                  </a:outerShdw>
                </a:effectLst>
              </a:defRPr>
            </a:pPr>
            <a:r>
              <a:t>Aunt Jennifer is weak and nervous: her fingers ‘fluttering through her wool’</a:t>
            </a:r>
          </a:p>
          <a:p>
            <a:pPr marL="281177" indent="-281177" defTabSz="479044">
              <a:spcBef>
                <a:spcPts val="2600"/>
              </a:spcBef>
              <a:defRPr sz="2296">
                <a:effectLst>
                  <a:outerShdw sx="100000" sy="100000" kx="0" ky="0" algn="b" rotWithShape="0" blurRad="41656" dist="20828" dir="5400000">
                    <a:srgbClr val="000000"/>
                  </a:outerShdw>
                </a:effectLst>
              </a:defRPr>
            </a:pPr>
            <a:r>
              <a:t>Struggles to pull the ‘ivory needle’</a:t>
            </a:r>
          </a:p>
          <a:p>
            <a:pPr marL="281177" indent="-281177" defTabSz="479044">
              <a:spcBef>
                <a:spcPts val="2600"/>
              </a:spcBef>
              <a:defRPr sz="2296">
                <a:effectLst>
                  <a:outerShdw sx="100000" sy="100000" kx="0" ky="0" algn="b" rotWithShape="0" blurRad="41656" dist="20828" dir="5400000">
                    <a:srgbClr val="000000"/>
                  </a:outerShdw>
                </a:effectLst>
              </a:defRPr>
            </a:pPr>
            <a:r>
              <a:t>Ivory is made from the tusks of elephants: elephants were ridden by men hunting tigers</a:t>
            </a:r>
          </a:p>
          <a:p>
            <a:pPr marL="281177" indent="-281177" defTabSz="479044">
              <a:spcBef>
                <a:spcPts val="2600"/>
              </a:spcBef>
              <a:defRPr sz="2296">
                <a:effectLst>
                  <a:outerShdw sx="100000" sy="100000" kx="0" ky="0" algn="b" rotWithShape="0" blurRad="41656" dist="20828" dir="5400000">
                    <a:srgbClr val="000000"/>
                  </a:outerShdw>
                </a:effectLst>
              </a:defRPr>
            </a:pPr>
            <a:r>
              <a:t>Male dominance is portrayed as negative and destructive</a:t>
            </a:r>
          </a:p>
          <a:p>
            <a:pPr marL="281177" indent="-281177" defTabSz="479044">
              <a:spcBef>
                <a:spcPts val="2600"/>
              </a:spcBef>
              <a:defRPr sz="2296">
                <a:effectLst>
                  <a:outerShdw sx="100000" sy="100000" kx="0" ky="0" algn="b" rotWithShape="0" blurRad="41656" dist="20828" dir="5400000">
                    <a:srgbClr val="000000"/>
                  </a:outerShdw>
                </a:effectLst>
              </a:defRPr>
            </a:pPr>
            <a:r>
              <a:t>The wedding ring weighs her down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45" t="0" r="2245" b="0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</p:spPr>
      </p:pic>
      <p:sp>
        <p:nvSpPr>
          <p:cNvPr id="138" name="Third Stanz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Third Stanza</a:t>
            </a:r>
          </a:p>
        </p:txBody>
      </p:sp>
      <p:sp>
        <p:nvSpPr>
          <p:cNvPr id="139" name="Moves from the present to the futur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5180" indent="-305180" defTabSz="519937">
              <a:spcBef>
                <a:spcPts val="2800"/>
              </a:spcBef>
              <a:defRPr sz="2492">
                <a:effectLst>
                  <a:outerShdw sx="100000" sy="100000" kx="0" ky="0" algn="b" rotWithShape="0" blurRad="45212" dist="22606" dir="5400000">
                    <a:srgbClr val="000000"/>
                  </a:outerShdw>
                </a:effectLst>
              </a:defRPr>
            </a:pPr>
            <a:r>
              <a:t>Moves from the present to the future</a:t>
            </a:r>
          </a:p>
          <a:p>
            <a:pPr marL="305180" indent="-305180" defTabSz="519937">
              <a:spcBef>
                <a:spcPts val="2800"/>
              </a:spcBef>
              <a:defRPr sz="2492">
                <a:effectLst>
                  <a:outerShdw sx="100000" sy="100000" kx="0" ky="0" algn="b" rotWithShape="0" blurRad="45212" dist="22606" dir="5400000">
                    <a:srgbClr val="000000"/>
                  </a:outerShdw>
                </a:effectLst>
              </a:defRPr>
            </a:pPr>
            <a:r>
              <a:t>Poet imagines Aunt Jennifer after death</a:t>
            </a:r>
          </a:p>
          <a:p>
            <a:pPr marL="305180" indent="-305180" defTabSz="519937">
              <a:spcBef>
                <a:spcPts val="2800"/>
              </a:spcBef>
              <a:defRPr sz="2492">
                <a:effectLst>
                  <a:outerShdw sx="100000" sy="100000" kx="0" ky="0" algn="b" rotWithShape="0" blurRad="45212" dist="22606" dir="5400000">
                    <a:srgbClr val="000000"/>
                  </a:outerShdw>
                </a:effectLst>
              </a:defRPr>
            </a:pPr>
            <a:r>
              <a:t>She will be forever ‘terrifed’ and ‘mastered’ by the painful ‘ordeals’ that have marked her life</a:t>
            </a:r>
          </a:p>
          <a:p>
            <a:pPr marL="305180" indent="-305180" defTabSz="519937">
              <a:spcBef>
                <a:spcPts val="2800"/>
              </a:spcBef>
              <a:defRPr sz="2492">
                <a:effectLst>
                  <a:outerShdw sx="100000" sy="100000" kx="0" ky="0" algn="b" rotWithShape="0" blurRad="45212" dist="22606" dir="5400000">
                    <a:srgbClr val="000000"/>
                  </a:outerShdw>
                </a:effectLst>
              </a:defRPr>
            </a:pPr>
            <a:r>
              <a:t>She will never be truly free but the tigers she created will at least continue ‘prancing, proud and unafraid’</a:t>
            </a:r>
          </a:p>
          <a:p>
            <a:pPr marL="305180" indent="-305180" defTabSz="519937">
              <a:spcBef>
                <a:spcPts val="2800"/>
              </a:spcBef>
              <a:defRPr sz="2492">
                <a:effectLst>
                  <a:outerShdw sx="100000" sy="100000" kx="0" ky="0" algn="b" rotWithShape="0" blurRad="45212" dist="22606" dir="5400000">
                    <a:srgbClr val="000000"/>
                  </a:outerShdw>
                </a:effectLst>
              </a:defRPr>
            </a:pPr>
            <a:r>
              <a:t>The tigers are symbols of all that Aunt Jennifer wished to be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6912" t="0" r="26912" b="0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</p:spPr>
      </p:pic>
      <p:sp>
        <p:nvSpPr>
          <p:cNvPr id="142" name="T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Themes</a:t>
            </a:r>
          </a:p>
        </p:txBody>
      </p:sp>
      <p:sp>
        <p:nvSpPr>
          <p:cNvPr id="143" name="Equality: Aunt Jennifer is the victim of a patriarchal societ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8609" indent="-308609" defTabSz="525779">
              <a:spcBef>
                <a:spcPts val="2800"/>
              </a:spcBef>
              <a:defRPr sz="2520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pPr>
            <a:r>
              <a:t>Equality: Aunt Jennifer is the victim of a patriarchal society</a:t>
            </a:r>
          </a:p>
          <a:p>
            <a:pPr marL="308609" indent="-308609" defTabSz="525779">
              <a:spcBef>
                <a:spcPts val="2800"/>
              </a:spcBef>
              <a:defRPr sz="2520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pPr>
            <a:r>
              <a:t>Marriage: no love or real union but a situation in which men dominate women; ring is a ‘massive weight’</a:t>
            </a:r>
          </a:p>
          <a:p>
            <a:pPr marL="308609" indent="-308609" defTabSz="525779">
              <a:spcBef>
                <a:spcPts val="2800"/>
              </a:spcBef>
              <a:defRPr sz="2520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pPr>
            <a:r>
              <a:t>Power: Aunt Jennifer neither has nor has any hope of achieving power; she dies ‘ringed by the ordeals she was mastered by’</a:t>
            </a:r>
          </a:p>
          <a:p>
            <a:pPr marL="308609" indent="-308609" defTabSz="525779">
              <a:spcBef>
                <a:spcPts val="2800"/>
              </a:spcBef>
              <a:defRPr sz="2520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pPr>
            <a:r>
              <a:t>Imagination: Aunt Jennifer expresses the unfulfilled part of herself in her creation on the screen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Language</a:t>
            </a:r>
          </a:p>
        </p:txBody>
      </p:sp>
      <p:sp>
        <p:nvSpPr>
          <p:cNvPr id="146" name="Formal and distant: separates poet from the subject of the po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2927" indent="-312927" defTabSz="449833">
              <a:spcBef>
                <a:spcPts val="3200"/>
              </a:spcBef>
              <a:defRPr sz="2618">
                <a:effectLst>
                  <a:outerShdw sx="100000" sy="100000" kx="0" ky="0" algn="b" rotWithShape="0" blurRad="39116" dist="19558" dir="5400000">
                    <a:srgbClr val="000000"/>
                  </a:outerShdw>
                </a:effectLst>
              </a:defRPr>
            </a:pPr>
            <a:r>
              <a:t>Formal and distant: separates poet from the subject of the poem</a:t>
            </a:r>
          </a:p>
          <a:p>
            <a:pPr marL="312927" indent="-312927" defTabSz="449833">
              <a:spcBef>
                <a:spcPts val="3200"/>
              </a:spcBef>
              <a:defRPr sz="2618">
                <a:effectLst>
                  <a:outerShdw sx="100000" sy="100000" kx="0" ky="0" algn="b" rotWithShape="0" blurRad="39116" dist="19558" dir="5400000">
                    <a:srgbClr val="000000"/>
                  </a:outerShdw>
                </a:effectLst>
              </a:defRPr>
            </a:pPr>
            <a:r>
              <a:t>Symbolism used effectively</a:t>
            </a:r>
          </a:p>
          <a:p>
            <a:pPr marL="312927" indent="-312927" defTabSz="449833">
              <a:spcBef>
                <a:spcPts val="3200"/>
              </a:spcBef>
              <a:defRPr sz="2618">
                <a:effectLst>
                  <a:outerShdw sx="100000" sy="100000" kx="0" ky="0" algn="b" rotWithShape="0" blurRad="39116" dist="19558" dir="5400000">
                    <a:srgbClr val="000000"/>
                  </a:outerShdw>
                </a:effectLst>
              </a:defRPr>
            </a:pPr>
            <a:r>
              <a:t>Dynamic verbs emphasise the tigers’ power, grace and freedom: they ‘prance’ and ‘pace’</a:t>
            </a:r>
          </a:p>
          <a:p>
            <a:pPr marL="312927" indent="-312927" defTabSz="449833">
              <a:spcBef>
                <a:spcPts val="3200"/>
              </a:spcBef>
              <a:defRPr sz="2618">
                <a:effectLst>
                  <a:outerShdw sx="100000" sy="100000" kx="0" ky="0" algn="b" rotWithShape="0" blurRad="39116" dist="19558" dir="5400000">
                    <a:srgbClr val="000000"/>
                  </a:outerShdw>
                </a:effectLst>
              </a:defRPr>
            </a:pPr>
            <a:r>
              <a:t>The tigers control their own destiny whereas Aunt Jennifer’s only act of rebellion is the creation of this image</a:t>
            </a:r>
          </a:p>
          <a:p>
            <a:pPr marL="312927" indent="-312927" defTabSz="449833">
              <a:spcBef>
                <a:spcPts val="3200"/>
              </a:spcBef>
              <a:defRPr sz="2618">
                <a:effectLst>
                  <a:outerShdw sx="100000" sy="100000" kx="0" ky="0" algn="b" rotWithShape="0" blurRad="39116" dist="19558" dir="5400000">
                    <a:srgbClr val="000000"/>
                  </a:outerShdw>
                </a:effectLst>
              </a:defRPr>
            </a:pPr>
            <a:r>
              <a:t>Hyperbole: description of the wedding ring as being a ‘massive weight’ reinforces the idea of male dominance and Aunt Jennifer’s powerlessness</a:t>
            </a:r>
          </a:p>
          <a:p>
            <a:pPr marL="312927" indent="-312927" defTabSz="449833">
              <a:spcBef>
                <a:spcPts val="3200"/>
              </a:spcBef>
              <a:defRPr sz="2618">
                <a:effectLst>
                  <a:outerShdw sx="100000" sy="100000" kx="0" ky="0" algn="b" rotWithShape="0" blurRad="39116" dist="19558" dir="5400000">
                    <a:srgbClr val="000000"/>
                  </a:outerShdw>
                </a:effectLst>
              </a:defRPr>
            </a:pPr>
            <a:r>
              <a:t>The wedding ring is more like a shackle than a piece of jewellery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3174" t="906" r="23174" b="906"/>
          <a:stretch>
            <a:fillRect/>
          </a:stretch>
        </p:blipFill>
        <p:spPr>
          <a:xfrm>
            <a:off x="6654800" y="2374900"/>
            <a:ext cx="5588001" cy="6807200"/>
          </a:xfrm>
          <a:prstGeom prst="rect">
            <a:avLst/>
          </a:prstGeom>
        </p:spPr>
      </p:pic>
      <p:sp>
        <p:nvSpPr>
          <p:cNvPr id="149" name="Mo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Mood</a:t>
            </a:r>
          </a:p>
        </p:txBody>
      </p:sp>
      <p:sp>
        <p:nvSpPr>
          <p:cNvPr id="150" name="Bleak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Bleak </a:t>
            </a:r>
          </a:p>
          <a:p>
            <a:pPr/>
            <a:r>
              <a:t>Aunt Jennifer can never be free or happy, even in death</a:t>
            </a:r>
          </a:p>
          <a:p>
            <a:pPr/>
            <a:r>
              <a:t>Marriage is not equated with love but rather with oppression and dominance</a:t>
            </a:r>
          </a:p>
          <a:p>
            <a:pPr/>
            <a:r>
              <a:t>Tigers are symbols of a longing Aunt Jennifer is afraid to express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